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92" r:id="rId5"/>
    <p:sldId id="275" r:id="rId6"/>
    <p:sldId id="293" r:id="rId7"/>
    <p:sldId id="305" r:id="rId8"/>
    <p:sldId id="306" r:id="rId9"/>
    <p:sldId id="307" r:id="rId10"/>
    <p:sldId id="299" r:id="rId11"/>
    <p:sldId id="310" r:id="rId12"/>
    <p:sldId id="308" r:id="rId13"/>
    <p:sldId id="309" r:id="rId14"/>
    <p:sldId id="300" r:id="rId15"/>
    <p:sldId id="311" r:id="rId16"/>
    <p:sldId id="301" r:id="rId17"/>
    <p:sldId id="303" r:id="rId18"/>
    <p:sldId id="30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400"/>
    <a:srgbClr val="446992"/>
    <a:srgbClr val="AEC2D8"/>
    <a:srgbClr val="98432A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2" d="100"/>
          <a:sy n="82" d="100"/>
        </p:scale>
        <p:origin x="720" y="9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PK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and Digital Image Correlation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3978340" cy="760288"/>
          </a:xfrm>
        </p:spPr>
        <p:txBody>
          <a:bodyPr/>
          <a:lstStyle/>
          <a:p>
            <a:r>
              <a:rPr lang="en-US" dirty="0"/>
              <a:t>AFRL Scholars Program</a:t>
            </a:r>
          </a:p>
          <a:p>
            <a:r>
              <a:rPr lang="en-US" dirty="0"/>
              <a:t>6/12 – 6/23 , 2023</a:t>
            </a:r>
          </a:p>
          <a:p>
            <a:r>
              <a:rPr lang="en-US" dirty="0"/>
              <a:t>Caleb Fryer</a:t>
            </a:r>
          </a:p>
        </p:txBody>
      </p:sp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5" name="Picture Placeholder 4" descr="A picture containing screenshot, pattern, red, square&#10;&#10;Description automatically generated">
            <a:extLst>
              <a:ext uri="{FF2B5EF4-FFF2-40B4-BE49-F238E27FC236}">
                <a16:creationId xmlns:a16="http://schemas.microsoft.com/office/drawing/2014/main" id="{7DC2C60A-9FB6-9F71-9121-F612705DAA6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4"/>
          <a:srcRect l="20929" t="1460" r="29854" b="4214"/>
          <a:stretch/>
        </p:blipFill>
        <p:spPr>
          <a:xfrm>
            <a:off x="6888030" y="895827"/>
            <a:ext cx="4405503" cy="5066346"/>
          </a:xfr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686AF-2A5C-CA64-D721-4F9480781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67"/>
            <a:ext cx="10889796" cy="1418998"/>
          </a:xfrm>
        </p:spPr>
        <p:txBody>
          <a:bodyPr/>
          <a:lstStyle/>
          <a:p>
            <a:r>
              <a:rPr lang="en-US" dirty="0"/>
              <a:t>Updated Model with 75% Accuracy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750E0DE-6F96-A4D9-6FC6-A00870B91402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5CF8B-68D5-026E-9A8D-9FA58B470BC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2E137-F3CB-B73F-9D5A-8723ED691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74"/>
          <a:stretch/>
        </p:blipFill>
        <p:spPr>
          <a:xfrm>
            <a:off x="8770441" y="2254827"/>
            <a:ext cx="4163374" cy="3301416"/>
          </a:xfrm>
          <a:prstGeom prst="rect">
            <a:avLst/>
          </a:prstGeom>
        </p:spPr>
      </p:pic>
      <p:pic>
        <p:nvPicPr>
          <p:cNvPr id="7" name="Picture 6" descr="A collage of clothes and shoes&#10;&#10;Description automatically generated with low confidence">
            <a:extLst>
              <a:ext uri="{FF2B5EF4-FFF2-40B4-BE49-F238E27FC236}">
                <a16:creationId xmlns:a16="http://schemas.microsoft.com/office/drawing/2014/main" id="{742BC8B5-205B-F396-4E24-EF59B3861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19757"/>
            <a:ext cx="9965095" cy="613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07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054DE-C396-83CC-FB6F-C6C34BDE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102" y="2016578"/>
            <a:ext cx="4441188" cy="2775857"/>
          </a:xfrm>
        </p:spPr>
        <p:txBody>
          <a:bodyPr/>
          <a:lstStyle/>
          <a:p>
            <a:r>
              <a:rPr lang="en-US" dirty="0"/>
              <a:t>Digital Image Correlation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34625-8DA7-F2C5-73C0-B174FC58A7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4C611D-B389-347F-624E-DA8F8946FDB5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/>
      </p:sp>
      <p:pic>
        <p:nvPicPr>
          <p:cNvPr id="5" name="Picture 4" descr="A picture containing screenshot, text, graphics software">
            <a:extLst>
              <a:ext uri="{FF2B5EF4-FFF2-40B4-BE49-F238E27FC236}">
                <a16:creationId xmlns:a16="http://schemas.microsoft.com/office/drawing/2014/main" id="{39FD866D-FB50-1EC6-FE5B-30E57F076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82" y="1103349"/>
            <a:ext cx="6499884" cy="46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76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054DE-C396-83CC-FB6F-C6C34BDE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102" y="1103349"/>
            <a:ext cx="4441188" cy="829259"/>
          </a:xfrm>
        </p:spPr>
        <p:txBody>
          <a:bodyPr/>
          <a:lstStyle/>
          <a:p>
            <a:pPr algn="ctr"/>
            <a:r>
              <a:rPr lang="en-US" sz="2800" dirty="0"/>
              <a:t>Digital Image Correlation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34625-8DA7-F2C5-73C0-B174FC58A7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4C611D-B389-347F-624E-DA8F8946FDB5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/>
      </p:sp>
      <p:pic>
        <p:nvPicPr>
          <p:cNvPr id="5" name="Picture 4" descr="A picture containing screenshot, text, graphics software">
            <a:extLst>
              <a:ext uri="{FF2B5EF4-FFF2-40B4-BE49-F238E27FC236}">
                <a16:creationId xmlns:a16="http://schemas.microsoft.com/office/drawing/2014/main" id="{39FD866D-FB50-1EC6-FE5B-30E57F076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072"/>
            <a:ext cx="7282952" cy="5156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53C20F-AFBD-5366-29DC-E50563D408C0}"/>
              </a:ext>
            </a:extLst>
          </p:cNvPr>
          <p:cNvSpPr txBox="1"/>
          <p:nvPr/>
        </p:nvSpPr>
        <p:spPr>
          <a:xfrm>
            <a:off x="7525822" y="1932608"/>
            <a:ext cx="4329745" cy="415498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Non-contact means of measuring different properties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Usable for measuring parameters like strain, stress, and displacement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Cheaper and faster means of testing and simulating behaviors</a:t>
            </a:r>
          </a:p>
        </p:txBody>
      </p:sp>
    </p:spTree>
    <p:extLst>
      <p:ext uri="{BB962C8B-B14F-4D97-AF65-F5344CB8AC3E}">
        <p14:creationId xmlns:p14="http://schemas.microsoft.com/office/powerpoint/2010/main" val="1064799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5B67B-C447-6AE3-D086-93800A3D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Aorta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FCCA2-1F0B-9B61-D01B-DF35BD4CAC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CC95AAE-C242-CA0F-ED26-2421F137A7B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/>
      </p:sp>
      <p:pic>
        <p:nvPicPr>
          <p:cNvPr id="1026" name="Picture 2" descr="Applied Sciences | Free Full-Text | Atlas-Based Evaluation of Hemodynamic  in Ascending Thoracic Aortic Aneurysms">
            <a:extLst>
              <a:ext uri="{FF2B5EF4-FFF2-40B4-BE49-F238E27FC236}">
                <a16:creationId xmlns:a16="http://schemas.microsoft.com/office/drawing/2014/main" id="{A5179683-569B-B996-3E5C-664D28412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46" y="1169826"/>
            <a:ext cx="5389271" cy="47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840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14CF8-69FF-6B4C-0822-E75F82FE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deep learning approach to estimate stress distribution: A fast and accurate surrogate of finite-element analysis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C8E0646-F241-D11F-D770-7231F3D0EAF6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2149642"/>
            <a:ext cx="10889796" cy="3628625"/>
          </a:xfrm>
        </p:spPr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543D6-6E56-3755-4B65-93DFABA568F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267C0F-4213-4999-E240-CB2422AE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6487"/>
            <a:ext cx="121920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89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7A7E-7B99-FF79-1449-ABB944F5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BCC93C70-0FE8-2CAE-C096-9EDB11AC282B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FB00F-5159-C3BF-7D69-DC6ED7F94BC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D7CE6-B812-C929-5737-D6A9C260D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95"/>
            <a:ext cx="121920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81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/>
              <a:t>FashionMNIST</a:t>
            </a:r>
            <a:r>
              <a:rPr lang="en-US" dirty="0"/>
              <a:t> Code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Digital Image Correlation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Aorta Code</a:t>
            </a: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F9DA-254F-4616-474D-382AD5AD7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Image Classification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BA61903-062A-2FA3-AADA-0F0EFFBD5BA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260850" cy="20510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A form of machine learning used to distinguish features and patterns of different objects and categorize them into their corresponding labels</a:t>
            </a:r>
            <a:r>
              <a:rPr lang="en-US" dirty="0"/>
              <a:t>.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7F580E98-FFD3-CA68-E633-649CCCD16FB7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Presentation Title</a:t>
            </a:r>
          </a:p>
        </p:txBody>
      </p:sp>
      <p:pic>
        <p:nvPicPr>
          <p:cNvPr id="11" name="Picture Placeholder 10" descr="A picture containing text, dog breed, pet, dog&#10;&#10;Description automatically generated">
            <a:extLst>
              <a:ext uri="{FF2B5EF4-FFF2-40B4-BE49-F238E27FC236}">
                <a16:creationId xmlns:a16="http://schemas.microsoft.com/office/drawing/2014/main" id="{3B7E5BA9-A576-117A-C57C-7E71D4A07BE7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/>
          <a:srcRect l="43997" t="6294" r="12070" b="10621"/>
          <a:stretch/>
        </p:blipFill>
        <p:spPr>
          <a:xfrm>
            <a:off x="5745001" y="6546"/>
            <a:ext cx="6446999" cy="6858000"/>
          </a:xfrm>
        </p:spPr>
      </p:pic>
    </p:spTree>
    <p:extLst>
      <p:ext uri="{BB962C8B-B14F-4D97-AF65-F5344CB8AC3E}">
        <p14:creationId xmlns:p14="http://schemas.microsoft.com/office/powerpoint/2010/main" val="2289377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ollage of different clothes and shoes&#10;&#10;Description automatically generated with low confidence">
            <a:extLst>
              <a:ext uri="{FF2B5EF4-FFF2-40B4-BE49-F238E27FC236}">
                <a16:creationId xmlns:a16="http://schemas.microsoft.com/office/drawing/2014/main" id="{DAD41762-88D3-2CB5-C66C-A75B1ABBC1A0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/>
          <a:srcRect l="22156" t="19485" r="30880" b="27152"/>
          <a:stretch/>
        </p:blipFill>
        <p:spPr>
          <a:xfrm>
            <a:off x="1788170" y="2296125"/>
            <a:ext cx="1886360" cy="214466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14748C8-4D79-376A-C700-6B873CB7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FashionMNIST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30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F897477A-4E05-4F07-08F3-B001B33030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2"/>
          <a:srcRect l="-761" t="2089" r="59887" b="27744"/>
          <a:stretch/>
        </p:blipFill>
        <p:spPr>
          <a:xfrm>
            <a:off x="1357313" y="625475"/>
            <a:ext cx="4862512" cy="4138613"/>
          </a:xfrm>
          <a:ln w="28575">
            <a:solidFill>
              <a:srgbClr val="D84400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2BF74-77CB-BF83-5638-6B8114EACED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710293" y="4657306"/>
            <a:ext cx="2098039" cy="506399"/>
          </a:xfrm>
        </p:spPr>
        <p:txBody>
          <a:bodyPr/>
          <a:lstStyle/>
          <a:p>
            <a:r>
              <a:rPr lang="en-US" dirty="0"/>
              <a:t>My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0286F-7F47-B9B9-5EC1-6F40DD936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261427" y="5094007"/>
            <a:ext cx="2995769" cy="1088550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en-US" sz="1600" dirty="0"/>
              <a:t>Accuracy: ~63%</a:t>
            </a:r>
          </a:p>
          <a:p>
            <a:pPr algn="l">
              <a:spcBef>
                <a:spcPts val="0"/>
              </a:spcBef>
            </a:pPr>
            <a:r>
              <a:rPr lang="en-US" sz="1600" dirty="0"/>
              <a:t>Batch Size: 10,000</a:t>
            </a:r>
          </a:p>
          <a:p>
            <a:pPr algn="l">
              <a:spcBef>
                <a:spcPts val="0"/>
              </a:spcBef>
            </a:pPr>
            <a:r>
              <a:rPr lang="en-US" sz="1600" dirty="0"/>
              <a:t>Epochs: 300</a:t>
            </a:r>
          </a:p>
          <a:p>
            <a:pPr algn="l">
              <a:spcBef>
                <a:spcPts val="0"/>
              </a:spcBef>
            </a:pPr>
            <a:r>
              <a:rPr lang="en-US" sz="1600" dirty="0"/>
              <a:t>Epoch Runtime: 20-40s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B626970-A378-4F43-6B53-F888F5DEAB3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034645" y="786248"/>
            <a:ext cx="2098039" cy="506399"/>
          </a:xfrm>
        </p:spPr>
        <p:txBody>
          <a:bodyPr/>
          <a:lstStyle/>
          <a:p>
            <a:r>
              <a:rPr lang="en-US" dirty="0"/>
              <a:t>Online Code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A2C5FD4-625B-8759-D78A-FAB7FA4C116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7034644" y="1292647"/>
            <a:ext cx="2774373" cy="685869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en-US" sz="1600" dirty="0"/>
              <a:t>Accuracy: ~73%</a:t>
            </a:r>
          </a:p>
          <a:p>
            <a:pPr algn="l">
              <a:spcBef>
                <a:spcPts val="0"/>
              </a:spcBef>
            </a:pPr>
            <a:r>
              <a:rPr lang="en-US" sz="1600" dirty="0"/>
              <a:t>Batch Size: 10,000</a:t>
            </a:r>
          </a:p>
          <a:p>
            <a:pPr algn="l">
              <a:spcBef>
                <a:spcPts val="0"/>
              </a:spcBef>
            </a:pPr>
            <a:r>
              <a:rPr lang="en-US" sz="1600" dirty="0"/>
              <a:t>Epochs: 80</a:t>
            </a:r>
          </a:p>
          <a:p>
            <a:pPr algn="l">
              <a:spcBef>
                <a:spcPts val="0"/>
              </a:spcBef>
            </a:pPr>
            <a:r>
              <a:rPr lang="en-US" sz="1600" dirty="0"/>
              <a:t>Epoch Runtime:130-150s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959F061-46F8-37FF-3F15-651976FBC052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25" name="Picture Placeholder 24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5FACB4-0097-CA2B-41B3-F2B70587D676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/>
          <a:srcRect l="-570" t="8339" r="58551" b="29636"/>
          <a:stretch/>
        </p:blipFill>
        <p:spPr>
          <a:xfrm>
            <a:off x="5659438" y="2368839"/>
            <a:ext cx="4862512" cy="4138613"/>
          </a:xfr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74217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F897477A-4E05-4F07-08F3-B001B33030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2"/>
          <a:srcRect l="-761" t="2089" r="59887" b="27744"/>
          <a:stretch/>
        </p:blipFill>
        <p:spPr>
          <a:xfrm>
            <a:off x="1357313" y="625475"/>
            <a:ext cx="4862512" cy="4138613"/>
          </a:xfrm>
          <a:ln w="28575">
            <a:solidFill>
              <a:srgbClr val="D84400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2BF74-77CB-BF83-5638-6B8114EACED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710293" y="4657306"/>
            <a:ext cx="2098039" cy="506399"/>
          </a:xfrm>
        </p:spPr>
        <p:txBody>
          <a:bodyPr/>
          <a:lstStyle/>
          <a:p>
            <a:r>
              <a:rPr lang="en-US" dirty="0"/>
              <a:t>My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0286F-7F47-B9B9-5EC1-6F40DD936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129429" y="5091495"/>
            <a:ext cx="3318279" cy="1088550"/>
          </a:xfrm>
        </p:spPr>
        <p:txBody>
          <a:bodyPr/>
          <a:lstStyle/>
          <a:p>
            <a:r>
              <a:rPr lang="en-US" sz="1600" dirty="0" err="1"/>
              <a:t>CrossEntropy</a:t>
            </a:r>
            <a:r>
              <a:rPr lang="en-US" sz="1600" dirty="0"/>
              <a:t> Loss function</a:t>
            </a:r>
          </a:p>
          <a:p>
            <a:r>
              <a:rPr lang="en-US" sz="1600" dirty="0"/>
              <a:t>SGD Optimizer, </a:t>
            </a:r>
            <a:r>
              <a:rPr lang="en-US" sz="1600" dirty="0" err="1"/>
              <a:t>lr</a:t>
            </a:r>
            <a:r>
              <a:rPr lang="en-US" sz="1600" dirty="0"/>
              <a:t>=0.03</a:t>
            </a:r>
          </a:p>
          <a:p>
            <a:r>
              <a:rPr lang="en-US" sz="1600" dirty="0"/>
              <a:t>Uses Cyclic Learning Rate Scheduler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B626970-A378-4F43-6B53-F888F5DEAB3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034645" y="786248"/>
            <a:ext cx="2098039" cy="506399"/>
          </a:xfrm>
        </p:spPr>
        <p:txBody>
          <a:bodyPr/>
          <a:lstStyle/>
          <a:p>
            <a:r>
              <a:rPr lang="en-US" dirty="0"/>
              <a:t>Online Code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A2C5FD4-625B-8759-D78A-FAB7FA4C116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525491" y="1292647"/>
            <a:ext cx="3138054" cy="685869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en-US" sz="1600" dirty="0"/>
              <a:t>Converted from TensorFlow to </a:t>
            </a:r>
            <a:r>
              <a:rPr lang="en-US" sz="1600" dirty="0" err="1"/>
              <a:t>Pytorch</a:t>
            </a:r>
            <a:r>
              <a:rPr lang="en-US" sz="1600" dirty="0"/>
              <a:t>. </a:t>
            </a:r>
          </a:p>
          <a:p>
            <a:pPr algn="l">
              <a:spcBef>
                <a:spcPts val="0"/>
              </a:spcBef>
            </a:pPr>
            <a:r>
              <a:rPr lang="en-US" sz="1600" dirty="0"/>
              <a:t>Optimized for GPU over CPU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959F061-46F8-37FF-3F15-651976FBC052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25" name="Picture Placeholder 24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5FACB4-0097-CA2B-41B3-F2B70587D676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/>
          <a:srcRect l="-570" t="8339" r="58551" b="29636"/>
          <a:stretch/>
        </p:blipFill>
        <p:spPr>
          <a:xfrm>
            <a:off x="5659438" y="2368839"/>
            <a:ext cx="4862512" cy="4138613"/>
          </a:xfr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72061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7F4F04-92FC-D308-0303-904A5D2BB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74"/>
          <a:stretch/>
        </p:blipFill>
        <p:spPr>
          <a:xfrm>
            <a:off x="8770441" y="2254827"/>
            <a:ext cx="4163374" cy="3301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26AFF-D5E1-F181-50E2-C5068076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636" y="-282762"/>
            <a:ext cx="10515600" cy="1115434"/>
          </a:xfrm>
        </p:spPr>
        <p:txBody>
          <a:bodyPr/>
          <a:lstStyle/>
          <a:p>
            <a:r>
              <a:rPr lang="en-US" dirty="0"/>
              <a:t>62% Accuracy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E41307A3-58BB-3076-407A-D7F40EE22D9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787208"/>
            <a:ext cx="10889796" cy="4155757"/>
          </a:xfrm>
        </p:spPr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3C92D-A680-4232-F276-B2951414851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8" name="Picture 7" descr="A collage of clothing and shoes&#10;&#10;Description automatically generated with low confidence">
            <a:extLst>
              <a:ext uri="{FF2B5EF4-FFF2-40B4-BE49-F238E27FC236}">
                <a16:creationId xmlns:a16="http://schemas.microsoft.com/office/drawing/2014/main" id="{4D4CF1A1-610A-1837-B3CE-0C63CF29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8300"/>
            <a:ext cx="10217020" cy="63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53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FA9A-5378-3A1C-28E4-C4928B48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19B10-6E36-7159-8F4D-B0E9924D5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Added a second MaxPool2d</a:t>
            </a:r>
          </a:p>
          <a:p>
            <a:r>
              <a:rPr lang="en-US" dirty="0"/>
              <a:t>25 second run time per epoch</a:t>
            </a:r>
          </a:p>
          <a:p>
            <a:r>
              <a:rPr lang="en-US" dirty="0"/>
              <a:t>75% Accuracy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1D2DDA1-030E-C610-9A7F-00B758063CCA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/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A08A1-2917-092D-F634-BCF7A1856702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6B330-F8E2-C6F3-F128-8C752AD8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589" y="1022679"/>
            <a:ext cx="7057411" cy="54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99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686AF-2A5C-CA64-D721-4F9480781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668" y="-16603"/>
            <a:ext cx="10889796" cy="1418998"/>
          </a:xfrm>
        </p:spPr>
        <p:txBody>
          <a:bodyPr/>
          <a:lstStyle/>
          <a:p>
            <a:r>
              <a:rPr lang="en-US" dirty="0"/>
              <a:t>Updated Model with 75% Accuracy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750E0DE-6F96-A4D9-6FC6-A00870B91402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5CF8B-68D5-026E-9A8D-9FA58B470BC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2E137-F3CB-B73F-9D5A-8723ED691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74"/>
          <a:stretch/>
        </p:blipFill>
        <p:spPr>
          <a:xfrm>
            <a:off x="8691111" y="3593094"/>
            <a:ext cx="4163374" cy="3301416"/>
          </a:xfrm>
          <a:prstGeom prst="rect">
            <a:avLst/>
          </a:prstGeom>
        </p:spPr>
      </p:pic>
      <p:pic>
        <p:nvPicPr>
          <p:cNvPr id="7" name="Picture 6" descr="A picture containing footwear, text, clothing, screenshot&#10;&#10;Description automatically generated">
            <a:extLst>
              <a:ext uri="{FF2B5EF4-FFF2-40B4-BE49-F238E27FC236}">
                <a16:creationId xmlns:a16="http://schemas.microsoft.com/office/drawing/2014/main" id="{D4F74EF0-64A4-00BB-3DE2-E7FACBC27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6550"/>
            <a:ext cx="10074091" cy="63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22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dark - tm89027928_Win22_jx_v15" id="{6FC4CD7C-8D8C-413D-9734-DB9D2ACDF211}" vid="{3BCE2F71-642F-410D-8C9D-43A56939DC2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21E1349-079A-46DA-8C56-B35AC6C117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9EC099-CA80-4E7D-B4BF-2970B26F4E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A2AE28-B20A-43BD-B938-8C55A17924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862</TotalTime>
  <Words>216</Words>
  <Application>Microsoft Office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等线</vt:lpstr>
      <vt:lpstr>Abadi</vt:lpstr>
      <vt:lpstr>Arial</vt:lpstr>
      <vt:lpstr>Calibri</vt:lpstr>
      <vt:lpstr>Posterama</vt:lpstr>
      <vt:lpstr>Posterama Text Black</vt:lpstr>
      <vt:lpstr>Posterama Text SemiBold</vt:lpstr>
      <vt:lpstr>Office 主题​​</vt:lpstr>
      <vt:lpstr>Image Classification and Digital Image Correlation</vt:lpstr>
      <vt:lpstr>Agenda</vt:lpstr>
      <vt:lpstr>Image Classification</vt:lpstr>
      <vt:lpstr>FashionMNIST</vt:lpstr>
      <vt:lpstr>PowerPoint Presentation</vt:lpstr>
      <vt:lpstr>PowerPoint Presentation</vt:lpstr>
      <vt:lpstr>62% Accuracy</vt:lpstr>
      <vt:lpstr>Updated Model</vt:lpstr>
      <vt:lpstr>Updated Model with 75% Accuracy</vt:lpstr>
      <vt:lpstr>Updated Model with 75% Accuracy</vt:lpstr>
      <vt:lpstr>Digital Image Correlation</vt:lpstr>
      <vt:lpstr>Digital Image Correlation</vt:lpstr>
      <vt:lpstr>Aorta Code</vt:lpstr>
      <vt:lpstr>A deep learning approach to estimate stress distribution: A fast and accurate surrogate of finite-element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and Digital Image Correlation</dc:title>
  <dc:creator>Caleb Fryer</dc:creator>
  <cp:lastModifiedBy>Caleb Fryer</cp:lastModifiedBy>
  <cp:revision>4</cp:revision>
  <dcterms:created xsi:type="dcterms:W3CDTF">2023-06-22T15:13:55Z</dcterms:created>
  <dcterms:modified xsi:type="dcterms:W3CDTF">2023-06-23T22:48:26Z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